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80" r:id="rId3"/>
    <p:sldId id="281" r:id="rId4"/>
    <p:sldId id="282" r:id="rId5"/>
    <p:sldId id="317" r:id="rId6"/>
    <p:sldId id="283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7" r:id="rId15"/>
    <p:sldId id="298" r:id="rId16"/>
    <p:sldId id="299" r:id="rId17"/>
    <p:sldId id="300" r:id="rId18"/>
    <p:sldId id="301" r:id="rId19"/>
    <p:sldId id="302" r:id="rId20"/>
    <p:sldId id="318" r:id="rId21"/>
    <p:sldId id="319" r:id="rId22"/>
    <p:sldId id="320" r:id="rId23"/>
    <p:sldId id="322" r:id="rId24"/>
    <p:sldId id="257" r:id="rId25"/>
    <p:sldId id="258" r:id="rId26"/>
    <p:sldId id="259" r:id="rId27"/>
    <p:sldId id="260" r:id="rId28"/>
    <p:sldId id="261" r:id="rId29"/>
    <p:sldId id="262" r:id="rId30"/>
    <p:sldId id="263" r:id="rId31"/>
    <p:sldId id="265" r:id="rId32"/>
    <p:sldId id="323" r:id="rId33"/>
    <p:sldId id="266" r:id="rId34"/>
    <p:sldId id="267" r:id="rId35"/>
    <p:sldId id="268" r:id="rId36"/>
    <p:sldId id="272" r:id="rId37"/>
    <p:sldId id="269" r:id="rId38"/>
    <p:sldId id="270" r:id="rId39"/>
    <p:sldId id="271" r:id="rId40"/>
    <p:sldId id="273" r:id="rId41"/>
    <p:sldId id="274" r:id="rId42"/>
    <p:sldId id="275" r:id="rId43"/>
    <p:sldId id="276" r:id="rId44"/>
    <p:sldId id="277" r:id="rId45"/>
    <p:sldId id="278" r:id="rId46"/>
    <p:sldId id="279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9D3C9-ACCE-4D29-BB9C-9776552C9038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82DC4-4B8C-4A73-9DF9-063C3D4DC2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4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FB3933-D607-4A82-AA19-2FE78FE9F07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82DC4-4B8C-4A73-9DF9-063C3D4DC24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68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students need to understand the principles of energy, where it comes from, how it is </a:t>
            </a:r>
            <a:r>
              <a:rPr lang="en-US" baseline="0" dirty="0" err="1" smtClean="0"/>
              <a:t>transfered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82DC4-4B8C-4A73-9DF9-063C3D4DC24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</a:t>
            </a:r>
            <a:r>
              <a:rPr lang="en-US" baseline="0" dirty="0" smtClean="0"/>
              <a:t> imperative that we distinguish between residential and commercial – they are very different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82DC4-4B8C-4A73-9DF9-063C3D4DC24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82DC4-4B8C-4A73-9DF9-063C3D4DC245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BE1F-E312-4ED8-9B8C-089B9F317106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821C-CD4E-4929-B0E4-07A1FD740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BE1F-E312-4ED8-9B8C-089B9F317106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821C-CD4E-4929-B0E4-07A1FD740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BE1F-E312-4ED8-9B8C-089B9F317106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821C-CD4E-4929-B0E4-07A1FD740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BE1F-E312-4ED8-9B8C-089B9F317106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821C-CD4E-4929-B0E4-07A1FD740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BE1F-E312-4ED8-9B8C-089B9F317106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821C-CD4E-4929-B0E4-07A1FD740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BE1F-E312-4ED8-9B8C-089B9F317106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821C-CD4E-4929-B0E4-07A1FD740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BE1F-E312-4ED8-9B8C-089B9F317106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821C-CD4E-4929-B0E4-07A1FD740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BE1F-E312-4ED8-9B8C-089B9F317106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821C-CD4E-4929-B0E4-07A1FD740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BE1F-E312-4ED8-9B8C-089B9F317106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821C-CD4E-4929-B0E4-07A1FD740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BE1F-E312-4ED8-9B8C-089B9F317106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821C-CD4E-4929-B0E4-07A1FD740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BE1F-E312-4ED8-9B8C-089B9F317106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821C-CD4E-4929-B0E4-07A1FD740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DBE1F-E312-4ED8-9B8C-089B9F317106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5821C-CD4E-4929-B0E4-07A1FD740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Energy Curriculum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Advanced Transportation Technology and Energy Initiative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Energy Auditor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447800"/>
            <a:ext cx="7924800" cy="5181600"/>
          </a:xfrm>
        </p:spPr>
        <p:txBody>
          <a:bodyPr/>
          <a:lstStyle/>
          <a:p>
            <a:pPr eaLnBrk="1" hangingPunct="1">
              <a:spcAft>
                <a:spcPct val="50000"/>
              </a:spcAft>
              <a:buFont typeface="Wingdings" pitchFamily="28" charset="2"/>
              <a:buNone/>
              <a:defRPr/>
            </a:pPr>
            <a:r>
              <a:rPr lang="en-US" dirty="0" smtClean="0"/>
              <a:t>Occupational Overview</a:t>
            </a:r>
          </a:p>
          <a:p>
            <a:pPr eaLnBrk="1" hangingPunct="1">
              <a:spcAft>
                <a:spcPct val="50000"/>
              </a:spcAft>
              <a:defRPr/>
            </a:pPr>
            <a:r>
              <a:rPr lang="en-US" sz="2400" dirty="0" smtClean="0"/>
              <a:t>Establish Customer Wants &amp; Needs</a:t>
            </a:r>
          </a:p>
          <a:p>
            <a:pPr eaLnBrk="1" hangingPunct="1">
              <a:spcAft>
                <a:spcPct val="50000"/>
              </a:spcAft>
              <a:defRPr/>
            </a:pPr>
            <a:r>
              <a:rPr lang="en-US" sz="2400" dirty="0" smtClean="0"/>
              <a:t>Develop Implementation Strategies</a:t>
            </a:r>
          </a:p>
          <a:p>
            <a:pPr eaLnBrk="1" hangingPunct="1">
              <a:spcAft>
                <a:spcPct val="50000"/>
              </a:spcAft>
              <a:defRPr/>
            </a:pPr>
            <a:r>
              <a:rPr lang="en-US" sz="2400" dirty="0" smtClean="0"/>
              <a:t>Collect and Analyze Energy Consumption</a:t>
            </a:r>
          </a:p>
          <a:p>
            <a:pPr eaLnBrk="1" hangingPunct="1">
              <a:spcAft>
                <a:spcPct val="50000"/>
              </a:spcAft>
              <a:defRPr/>
            </a:pPr>
            <a:r>
              <a:rPr lang="en-US" sz="2400" dirty="0" smtClean="0"/>
              <a:t>Write Report</a:t>
            </a:r>
          </a:p>
          <a:p>
            <a:pPr eaLnBrk="1" hangingPunct="1">
              <a:spcAft>
                <a:spcPct val="50000"/>
              </a:spcAft>
              <a:defRPr/>
            </a:pPr>
            <a:r>
              <a:rPr lang="en-US" sz="2400" dirty="0" smtClean="0"/>
              <a:t>Criminal history </a:t>
            </a:r>
          </a:p>
          <a:p>
            <a:pPr eaLnBrk="1" hangingPunct="1">
              <a:spcAft>
                <a:spcPct val="50000"/>
              </a:spcAft>
              <a:defRPr/>
            </a:pPr>
            <a:r>
              <a:rPr lang="en-US" sz="2400" dirty="0" smtClean="0"/>
              <a:t>Have a valid driver’s license </a:t>
            </a:r>
          </a:p>
          <a:p>
            <a:pPr eaLnBrk="1" hangingPunct="1">
              <a:spcAft>
                <a:spcPct val="50000"/>
              </a:spcAft>
              <a:defRPr/>
            </a:pPr>
            <a:r>
              <a:rPr lang="en-US" sz="2400" dirty="0" smtClean="0"/>
              <a:t>Be able to pass a drug test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743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Energy Auditor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685800" y="2133600"/>
            <a:ext cx="6261100" cy="4114800"/>
          </a:xfrm>
        </p:spPr>
        <p:txBody>
          <a:bodyPr>
            <a:normAutofit lnSpcReduction="10000"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sz="2400" dirty="0" smtClean="0"/>
              <a:t>Math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sz="2400" dirty="0" smtClean="0"/>
              <a:t>Computer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sz="2400" dirty="0" smtClean="0"/>
              <a:t>Understanding Plans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sz="2400" dirty="0" smtClean="0"/>
              <a:t>Engineering Principles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sz="2400" dirty="0" smtClean="0"/>
              <a:t>Electrical Usage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sz="2400" dirty="0" smtClean="0"/>
              <a:t>Basic Physics &amp; Chemistry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sz="2400" dirty="0" smtClean="0"/>
              <a:t>Building, Electrical, &amp; Plumbing Codes</a:t>
            </a:r>
            <a:endParaRPr lang="en-US" sz="2800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11268" name="Picture 5" descr="http://www.nrel.gov/data/pix/Jpegs/099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38400"/>
            <a:ext cx="33020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685800" y="1447800"/>
            <a:ext cx="4572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eaLnBrk="1" hangingPunct="1"/>
            <a:r>
              <a:rPr lang="en-US" sz="3200"/>
              <a:t>Knowledge &amp; Skills</a:t>
            </a:r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Energy Auditor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676400"/>
            <a:ext cx="4843463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60000"/>
              </a:spcAft>
              <a:buFont typeface="Wingdings" pitchFamily="28" charset="2"/>
              <a:buNone/>
              <a:defRPr/>
            </a:pPr>
            <a:r>
              <a:rPr lang="en-US" smtClean="0"/>
              <a:t>Worker Behaviors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ct val="60000"/>
              </a:spcAft>
              <a:buFont typeface="Times" pitchFamily="28" charset="0"/>
              <a:buChar char="•"/>
              <a:defRPr/>
            </a:pPr>
            <a:r>
              <a:rPr lang="en-US" sz="2600" smtClean="0"/>
              <a:t>Reliability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ct val="60000"/>
              </a:spcAft>
              <a:buFont typeface="Times" pitchFamily="28" charset="0"/>
              <a:buChar char="•"/>
              <a:defRPr/>
            </a:pPr>
            <a:r>
              <a:rPr lang="en-US" sz="2600" smtClean="0"/>
              <a:t>Customer Service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ct val="60000"/>
              </a:spcAft>
              <a:buFont typeface="Times" pitchFamily="28" charset="0"/>
              <a:buChar char="•"/>
              <a:defRPr/>
            </a:pPr>
            <a:r>
              <a:rPr lang="en-US" sz="2600" smtClean="0"/>
              <a:t>Able to Communicate Well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ct val="60000"/>
              </a:spcAft>
              <a:buFont typeface="Times" pitchFamily="28" charset="0"/>
              <a:buChar char="•"/>
              <a:defRPr/>
            </a:pPr>
            <a:r>
              <a:rPr lang="en-US" sz="2600" smtClean="0"/>
              <a:t>Be a Team Player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ct val="60000"/>
              </a:spcAft>
              <a:buFont typeface="Times" pitchFamily="28" charset="0"/>
              <a:buChar char="•"/>
              <a:defRPr/>
            </a:pPr>
            <a:r>
              <a:rPr lang="en-US" sz="2600" smtClean="0"/>
              <a:t>Safety First</a:t>
            </a:r>
            <a:endParaRPr lang="en-US" sz="2800" smtClean="0"/>
          </a:p>
          <a:p>
            <a:pPr eaLnBrk="1" hangingPunct="1">
              <a:lnSpc>
                <a:spcPct val="90000"/>
              </a:lnSpc>
              <a:buFont typeface="Wingdings" pitchFamily="28" charset="2"/>
              <a:buNone/>
              <a:defRPr/>
            </a:pPr>
            <a:endParaRPr lang="en-US" smtClean="0"/>
          </a:p>
          <a:p>
            <a:pPr eaLnBrk="1" hangingPunct="1">
              <a:lnSpc>
                <a:spcPct val="90000"/>
              </a:lnSpc>
              <a:buFont typeface="Times" pitchFamily="28" charset="0"/>
              <a:buChar char="•"/>
              <a:defRPr/>
            </a:pPr>
            <a:endParaRPr lang="en-US" smtClean="0"/>
          </a:p>
        </p:txBody>
      </p:sp>
      <p:pic>
        <p:nvPicPr>
          <p:cNvPr id="12292" name="Picture 5" descr="http://www.nrel.gov/data/pix/Jpegs/122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57400"/>
            <a:ext cx="3046413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88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Energy Auditor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95400"/>
            <a:ext cx="7772400" cy="5181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Aft>
                <a:spcPct val="55000"/>
              </a:spcAft>
              <a:buFont typeface="Wingdings" pitchFamily="28" charset="2"/>
              <a:buNone/>
              <a:defRPr/>
            </a:pPr>
            <a:r>
              <a:rPr lang="en-US" smtClean="0"/>
              <a:t>Major Duties</a:t>
            </a:r>
            <a:endParaRPr lang="en-US" smtClean="0">
              <a:latin typeface="Times New Roman" pitchFamily="28" charset="0"/>
            </a:endParaRPr>
          </a:p>
          <a:p>
            <a:pPr eaLnBrk="1" hangingPunct="1">
              <a:lnSpc>
                <a:spcPct val="90000"/>
              </a:lnSpc>
              <a:spcAft>
                <a:spcPct val="55000"/>
              </a:spcAft>
              <a:defRPr/>
            </a:pPr>
            <a:r>
              <a:rPr lang="en-US" sz="2600" smtClean="0"/>
              <a:t>Inspection </a:t>
            </a:r>
          </a:p>
          <a:p>
            <a:pPr eaLnBrk="1" hangingPunct="1">
              <a:lnSpc>
                <a:spcPct val="90000"/>
              </a:lnSpc>
              <a:spcAft>
                <a:spcPct val="55000"/>
              </a:spcAft>
              <a:defRPr/>
            </a:pPr>
            <a:r>
              <a:rPr lang="en-US" sz="2600" smtClean="0"/>
              <a:t>Data Collection / Field Measurements </a:t>
            </a:r>
          </a:p>
          <a:p>
            <a:pPr eaLnBrk="1" hangingPunct="1">
              <a:lnSpc>
                <a:spcPct val="90000"/>
              </a:lnSpc>
              <a:spcAft>
                <a:spcPct val="55000"/>
              </a:spcAft>
              <a:defRPr/>
            </a:pPr>
            <a:r>
              <a:rPr lang="en-US" sz="2600" smtClean="0"/>
              <a:t>Energy Consumption</a:t>
            </a:r>
          </a:p>
          <a:p>
            <a:pPr eaLnBrk="1" hangingPunct="1">
              <a:lnSpc>
                <a:spcPct val="90000"/>
              </a:lnSpc>
              <a:spcAft>
                <a:spcPct val="55000"/>
              </a:spcAft>
              <a:defRPr/>
            </a:pPr>
            <a:r>
              <a:rPr lang="en-US" sz="2600" smtClean="0"/>
              <a:t>Analysis </a:t>
            </a:r>
          </a:p>
          <a:p>
            <a:pPr eaLnBrk="1" hangingPunct="1">
              <a:lnSpc>
                <a:spcPct val="90000"/>
              </a:lnSpc>
              <a:spcAft>
                <a:spcPct val="55000"/>
              </a:spcAft>
              <a:defRPr/>
            </a:pPr>
            <a:r>
              <a:rPr lang="en-US" sz="2600" smtClean="0"/>
              <a:t>Cost - Benefit</a:t>
            </a:r>
          </a:p>
          <a:p>
            <a:pPr eaLnBrk="1" hangingPunct="1">
              <a:lnSpc>
                <a:spcPct val="90000"/>
              </a:lnSpc>
              <a:spcAft>
                <a:spcPct val="55000"/>
              </a:spcAft>
              <a:defRPr/>
            </a:pPr>
            <a:r>
              <a:rPr lang="en-US" sz="2600" smtClean="0"/>
              <a:t>Recommendation / Feasibility Study</a:t>
            </a:r>
          </a:p>
          <a:p>
            <a:pPr eaLnBrk="1" hangingPunct="1">
              <a:lnSpc>
                <a:spcPct val="90000"/>
              </a:lnSpc>
              <a:spcAft>
                <a:spcPct val="55000"/>
              </a:spcAft>
              <a:defRPr/>
            </a:pPr>
            <a:r>
              <a:rPr lang="en-US" sz="2600" smtClean="0"/>
              <a:t>Audit Report</a:t>
            </a:r>
            <a:endParaRPr lang="en-US" sz="2800" smtClean="0"/>
          </a:p>
          <a:p>
            <a:pPr eaLnBrk="1" hangingPunct="1">
              <a:lnSpc>
                <a:spcPct val="90000"/>
              </a:lnSpc>
              <a:buFont typeface="Wingdings" pitchFamily="28" charset="2"/>
              <a:buNone/>
              <a:defRPr/>
            </a:pPr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385858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Green Building</a:t>
            </a:r>
            <a:endParaRPr lang="en-US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eaLnBrk="1" hangingPunct="1">
              <a:buFont typeface="Wingdings" pitchFamily="28" charset="2"/>
              <a:buNone/>
              <a:defRPr/>
            </a:pPr>
            <a:r>
              <a:rPr lang="en-US" dirty="0" smtClean="0"/>
              <a:t>Occupational Overview</a:t>
            </a:r>
          </a:p>
          <a:p>
            <a:pPr eaLnBrk="1" hangingPunct="1">
              <a:spcBef>
                <a:spcPct val="45000"/>
              </a:spcBef>
              <a:defRPr/>
            </a:pPr>
            <a:r>
              <a:rPr lang="en-US" sz="2500" dirty="0" smtClean="0"/>
              <a:t>Building Design Concepts</a:t>
            </a:r>
          </a:p>
          <a:p>
            <a:pPr eaLnBrk="1" hangingPunct="1">
              <a:spcBef>
                <a:spcPct val="45000"/>
              </a:spcBef>
              <a:defRPr/>
            </a:pPr>
            <a:r>
              <a:rPr lang="en-US" sz="2500" dirty="0" smtClean="0"/>
              <a:t>Drawings &amp; Permitting </a:t>
            </a:r>
          </a:p>
          <a:p>
            <a:pPr eaLnBrk="1" hangingPunct="1">
              <a:spcBef>
                <a:spcPct val="45000"/>
              </a:spcBef>
              <a:defRPr/>
            </a:pPr>
            <a:r>
              <a:rPr lang="en-US" sz="2500" dirty="0" smtClean="0"/>
              <a:t>Water and Energy Modeling</a:t>
            </a:r>
          </a:p>
          <a:p>
            <a:pPr eaLnBrk="1" hangingPunct="1">
              <a:spcBef>
                <a:spcPct val="45000"/>
              </a:spcBef>
              <a:defRPr/>
            </a:pPr>
            <a:r>
              <a:rPr lang="en-US" sz="2500" dirty="0" smtClean="0"/>
              <a:t>Building Material Selection</a:t>
            </a:r>
          </a:p>
          <a:p>
            <a:pPr eaLnBrk="1" hangingPunct="1">
              <a:spcBef>
                <a:spcPct val="45000"/>
              </a:spcBef>
              <a:defRPr/>
            </a:pPr>
            <a:r>
              <a:rPr lang="en-US" sz="2500" dirty="0" smtClean="0"/>
              <a:t>Budgeting</a:t>
            </a:r>
          </a:p>
          <a:p>
            <a:pPr eaLnBrk="1" hangingPunct="1">
              <a:spcBef>
                <a:spcPct val="45000"/>
              </a:spcBef>
              <a:defRPr/>
            </a:pPr>
            <a:r>
              <a:rPr lang="en-US" sz="2500" dirty="0" smtClean="0"/>
              <a:t>Research &amp; Analysis</a:t>
            </a:r>
            <a:endParaRPr lang="en-US" sz="2800" dirty="0" smtClean="0"/>
          </a:p>
          <a:p>
            <a:pPr eaLnBrk="1" hangingPunct="1">
              <a:buFont typeface="Wingdings" pitchFamily="28" charset="2"/>
              <a:buNone/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0581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Green Building</a:t>
            </a:r>
            <a:endParaRPr lang="en-US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676400"/>
            <a:ext cx="8229600" cy="50292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8" charset="2"/>
              <a:buNone/>
              <a:defRPr/>
            </a:pPr>
            <a:r>
              <a:rPr lang="en-US" dirty="0" smtClean="0"/>
              <a:t>Knowledge  &amp; Skills</a:t>
            </a:r>
          </a:p>
          <a:p>
            <a:pPr eaLnBrk="1" hangingPunct="1">
              <a:spcAft>
                <a:spcPct val="35000"/>
              </a:spcAft>
              <a:defRPr/>
            </a:pPr>
            <a:r>
              <a:rPr lang="en-US" sz="2700" dirty="0" smtClean="0"/>
              <a:t>Building Modeling</a:t>
            </a:r>
            <a:endParaRPr lang="en-US" sz="2700" dirty="0" smtClean="0"/>
          </a:p>
          <a:p>
            <a:pPr eaLnBrk="1" hangingPunct="1">
              <a:spcAft>
                <a:spcPct val="35000"/>
              </a:spcAft>
              <a:defRPr/>
            </a:pPr>
            <a:r>
              <a:rPr lang="en-US" sz="2700" dirty="0" smtClean="0"/>
              <a:t>Local Codes </a:t>
            </a:r>
            <a:endParaRPr lang="en-US" sz="2700" dirty="0" smtClean="0"/>
          </a:p>
          <a:p>
            <a:pPr eaLnBrk="1" hangingPunct="1">
              <a:spcAft>
                <a:spcPct val="35000"/>
              </a:spcAft>
              <a:defRPr/>
            </a:pPr>
            <a:r>
              <a:rPr lang="en-US" sz="2700" dirty="0" smtClean="0"/>
              <a:t>Math</a:t>
            </a:r>
          </a:p>
          <a:p>
            <a:pPr eaLnBrk="1" hangingPunct="1">
              <a:spcAft>
                <a:spcPct val="35000"/>
              </a:spcAft>
              <a:defRPr/>
            </a:pPr>
            <a:r>
              <a:rPr lang="en-US" sz="2700" dirty="0" smtClean="0"/>
              <a:t>Read Plans</a:t>
            </a:r>
          </a:p>
          <a:p>
            <a:pPr eaLnBrk="1" hangingPunct="1">
              <a:spcAft>
                <a:spcPct val="35000"/>
              </a:spcAft>
              <a:defRPr/>
            </a:pPr>
            <a:r>
              <a:rPr lang="en-US" sz="2700" dirty="0" smtClean="0"/>
              <a:t>Computer Software </a:t>
            </a:r>
            <a:endParaRPr lang="en-US" sz="2700" dirty="0" smtClean="0"/>
          </a:p>
          <a:p>
            <a:pPr eaLnBrk="1" hangingPunct="1">
              <a:spcAft>
                <a:spcPct val="35000"/>
              </a:spcAft>
              <a:defRPr/>
            </a:pPr>
            <a:r>
              <a:rPr lang="en-US" sz="2700" dirty="0" smtClean="0"/>
              <a:t>Communicate Written and Verbally </a:t>
            </a:r>
            <a:endParaRPr lang="en-US" dirty="0" smtClean="0"/>
          </a:p>
          <a:p>
            <a:pPr>
              <a:defRPr/>
            </a:pPr>
            <a:r>
              <a:rPr lang="en-US" sz="2800" dirty="0" smtClean="0"/>
              <a:t>Energy and Water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39461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Green Building</a:t>
            </a:r>
            <a:endParaRPr lang="en-US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>
          <a:xfrm>
            <a:off x="685800" y="1981200"/>
            <a:ext cx="4894263" cy="41148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8" charset="2"/>
              <a:buNone/>
              <a:defRPr/>
            </a:pPr>
            <a:r>
              <a:rPr lang="en-US" dirty="0" smtClean="0"/>
              <a:t>Worker Behaviors</a:t>
            </a:r>
          </a:p>
          <a:p>
            <a:pPr eaLnBrk="1" hangingPunct="1">
              <a:spcAft>
                <a:spcPct val="30000"/>
              </a:spcAft>
              <a:defRPr/>
            </a:pPr>
            <a:r>
              <a:rPr lang="en-US" sz="2600" dirty="0" smtClean="0"/>
              <a:t>Detail Oriented </a:t>
            </a:r>
            <a:endParaRPr lang="en-US" sz="2600" dirty="0"/>
          </a:p>
          <a:p>
            <a:pPr eaLnBrk="1" hangingPunct="1">
              <a:spcAft>
                <a:spcPct val="30000"/>
              </a:spcAft>
              <a:defRPr/>
            </a:pPr>
            <a:r>
              <a:rPr lang="en-US" sz="2600" dirty="0" smtClean="0"/>
              <a:t>Communication</a:t>
            </a:r>
            <a:endParaRPr lang="en-US" sz="2600" dirty="0" smtClean="0"/>
          </a:p>
          <a:p>
            <a:pPr eaLnBrk="1" hangingPunct="1">
              <a:spcAft>
                <a:spcPct val="30000"/>
              </a:spcAft>
              <a:defRPr/>
            </a:pPr>
            <a:r>
              <a:rPr lang="en-US" sz="2600" dirty="0" smtClean="0"/>
              <a:t>Independent</a:t>
            </a:r>
          </a:p>
          <a:p>
            <a:pPr eaLnBrk="1" hangingPunct="1">
              <a:spcAft>
                <a:spcPct val="30000"/>
              </a:spcAft>
              <a:defRPr/>
            </a:pPr>
            <a:r>
              <a:rPr lang="en-US" sz="2600" dirty="0" smtClean="0"/>
              <a:t>Safe</a:t>
            </a:r>
          </a:p>
          <a:p>
            <a:pPr>
              <a:defRPr/>
            </a:pPr>
            <a:r>
              <a:rPr lang="en-US" sz="2600" dirty="0" smtClean="0"/>
              <a:t>Respectful</a:t>
            </a:r>
          </a:p>
          <a:p>
            <a:pPr>
              <a:defRPr/>
            </a:pPr>
            <a:r>
              <a:rPr lang="en-US" sz="2600" dirty="0" smtClean="0"/>
              <a:t>Vision</a:t>
            </a:r>
            <a:endParaRPr lang="en-US" sz="2600" dirty="0"/>
          </a:p>
          <a:p>
            <a:pPr marL="0" indent="0" eaLnBrk="1" hangingPunct="1">
              <a:buNone/>
              <a:defRPr/>
            </a:pPr>
            <a:endParaRPr lang="en-US" dirty="0" smtClean="0"/>
          </a:p>
        </p:txBody>
      </p:sp>
      <p:pic>
        <p:nvPicPr>
          <p:cNvPr id="19460" name="Picture 5" descr="http://www.nrel.gov/data/pix/Jpegs/138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57400"/>
            <a:ext cx="307657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06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Green Building</a:t>
            </a:r>
            <a:endParaRPr lang="en-US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685800" y="1676400"/>
            <a:ext cx="7772400" cy="4419600"/>
          </a:xfrm>
        </p:spPr>
        <p:txBody>
          <a:bodyPr>
            <a:normAutofit fontScale="92500"/>
          </a:bodyPr>
          <a:lstStyle/>
          <a:p>
            <a:pPr eaLnBrk="1" hangingPunct="1">
              <a:spcAft>
                <a:spcPct val="35000"/>
              </a:spcAft>
              <a:buFont typeface="Wingdings" pitchFamily="28" charset="2"/>
              <a:buNone/>
              <a:defRPr/>
            </a:pPr>
            <a:r>
              <a:rPr lang="en-US" dirty="0" smtClean="0"/>
              <a:t>Major Duties</a:t>
            </a:r>
          </a:p>
          <a:p>
            <a:pPr>
              <a:spcBef>
                <a:spcPts val="600"/>
              </a:spcBef>
              <a:spcAft>
                <a:spcPct val="35000"/>
              </a:spcAft>
              <a:defRPr/>
            </a:pPr>
            <a:r>
              <a:rPr lang="en-US" sz="2800" dirty="0" smtClean="0"/>
              <a:t>Assess </a:t>
            </a:r>
            <a:r>
              <a:rPr lang="en-US" sz="2800" dirty="0"/>
              <a:t>the Site</a:t>
            </a:r>
          </a:p>
          <a:p>
            <a:pPr>
              <a:spcBef>
                <a:spcPts val="600"/>
              </a:spcBef>
              <a:spcAft>
                <a:spcPct val="35000"/>
              </a:spcAft>
              <a:defRPr/>
            </a:pPr>
            <a:r>
              <a:rPr lang="en-US" sz="2800" dirty="0"/>
              <a:t>Engineer the System</a:t>
            </a:r>
          </a:p>
          <a:p>
            <a:pPr eaLnBrk="1" hangingPunct="1">
              <a:spcBef>
                <a:spcPts val="600"/>
              </a:spcBef>
              <a:spcAft>
                <a:spcPct val="35000"/>
              </a:spcAft>
              <a:defRPr/>
            </a:pPr>
            <a:r>
              <a:rPr lang="en-US" sz="2800" dirty="0" smtClean="0"/>
              <a:t>Produce Plans</a:t>
            </a:r>
            <a:endParaRPr lang="en-US" sz="2800" dirty="0" smtClean="0"/>
          </a:p>
          <a:p>
            <a:pPr eaLnBrk="1" hangingPunct="1">
              <a:spcBef>
                <a:spcPts val="600"/>
              </a:spcBef>
              <a:spcAft>
                <a:spcPct val="35000"/>
              </a:spcAft>
              <a:defRPr/>
            </a:pPr>
            <a:r>
              <a:rPr lang="en-US" sz="2800" dirty="0" smtClean="0"/>
              <a:t>Identify Materials</a:t>
            </a:r>
          </a:p>
          <a:p>
            <a:pPr eaLnBrk="1" hangingPunct="1">
              <a:spcBef>
                <a:spcPts val="600"/>
              </a:spcBef>
              <a:spcAft>
                <a:spcPct val="35000"/>
              </a:spcAft>
              <a:defRPr/>
            </a:pPr>
            <a:r>
              <a:rPr lang="en-US" sz="2800" dirty="0" smtClean="0"/>
              <a:t>Optimize Building Systems </a:t>
            </a:r>
            <a:endParaRPr lang="en-US" sz="2800" dirty="0" smtClean="0"/>
          </a:p>
          <a:p>
            <a:pPr eaLnBrk="1" hangingPunct="1">
              <a:spcBef>
                <a:spcPts val="600"/>
              </a:spcBef>
              <a:spcAft>
                <a:spcPct val="35000"/>
              </a:spcAft>
              <a:defRPr/>
            </a:pPr>
            <a:r>
              <a:rPr lang="en-US" sz="2800" dirty="0" smtClean="0"/>
              <a:t>Maintain and Organize Resources / Documentation</a:t>
            </a:r>
            <a:endParaRPr lang="en-US" dirty="0" smtClean="0"/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endParaRPr lang="en-US" dirty="0" smtClean="0"/>
          </a:p>
        </p:txBody>
      </p:sp>
      <p:pic>
        <p:nvPicPr>
          <p:cNvPr id="20484" name="Picture 5" descr="http://www.nrel.gov/data/pix/Jpegs/166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05000"/>
            <a:ext cx="39243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57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Green Building</a:t>
            </a:r>
            <a:endParaRPr lang="en-US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1800"/>
              </a:spcAft>
              <a:defRPr/>
            </a:pPr>
            <a:r>
              <a:rPr lang="en-US" sz="2400" dirty="0" smtClean="0"/>
              <a:t>I am comfortable on a roof and pitches and have no fear of heights.</a:t>
            </a:r>
          </a:p>
          <a:p>
            <a:pPr eaLnBrk="1" hangingPunct="1">
              <a:spcBef>
                <a:spcPts val="600"/>
              </a:spcBef>
              <a:spcAft>
                <a:spcPts val="1800"/>
              </a:spcAft>
              <a:defRPr/>
            </a:pPr>
            <a:r>
              <a:rPr lang="en-US" sz="2400" dirty="0" smtClean="0"/>
              <a:t>I am able to perform mathematical calculations</a:t>
            </a:r>
          </a:p>
          <a:p>
            <a:pPr eaLnBrk="1" hangingPunct="1">
              <a:spcBef>
                <a:spcPts val="600"/>
              </a:spcBef>
              <a:spcAft>
                <a:spcPts val="1800"/>
              </a:spcAft>
              <a:defRPr/>
            </a:pPr>
            <a:r>
              <a:rPr lang="en-US" sz="2400" dirty="0" smtClean="0"/>
              <a:t>I can lift 50-75lbs.</a:t>
            </a:r>
          </a:p>
          <a:p>
            <a:pPr eaLnBrk="1" hangingPunct="1">
              <a:spcBef>
                <a:spcPts val="600"/>
              </a:spcBef>
              <a:spcAft>
                <a:spcPts val="1800"/>
              </a:spcAft>
              <a:defRPr/>
            </a:pPr>
            <a:r>
              <a:rPr lang="en-US" sz="2400" dirty="0" smtClean="0"/>
              <a:t>I have basic electrical background</a:t>
            </a:r>
          </a:p>
          <a:p>
            <a:pPr eaLnBrk="1" hangingPunct="1">
              <a:spcBef>
                <a:spcPts val="600"/>
              </a:spcBef>
              <a:spcAft>
                <a:spcPts val="1800"/>
              </a:spcAft>
              <a:defRPr/>
            </a:pPr>
            <a:r>
              <a:rPr lang="en-US" sz="2400" dirty="0" smtClean="0"/>
              <a:t>I have background in general construction or in roofing.</a:t>
            </a:r>
            <a:r>
              <a:rPr lang="en-US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763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Green Building</a:t>
            </a:r>
            <a:endParaRPr lang="en-US" dirty="0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  <a:spcAft>
                <a:spcPts val="3000"/>
              </a:spcAft>
              <a:defRPr/>
            </a:pPr>
            <a:r>
              <a:rPr lang="en-US" sz="2400" dirty="0" smtClean="0"/>
              <a:t>I understand the importance of applying safety principles in this workplace.</a:t>
            </a:r>
          </a:p>
          <a:p>
            <a:pPr eaLnBrk="1" hangingPunct="1">
              <a:spcBef>
                <a:spcPts val="600"/>
              </a:spcBef>
              <a:spcAft>
                <a:spcPts val="3000"/>
              </a:spcAft>
              <a:defRPr/>
            </a:pPr>
            <a:r>
              <a:rPr lang="en-US" sz="2400" dirty="0" smtClean="0"/>
              <a:t>I have a high school diploma/GED </a:t>
            </a:r>
          </a:p>
          <a:p>
            <a:pPr eaLnBrk="1" hangingPunct="1">
              <a:spcBef>
                <a:spcPts val="600"/>
              </a:spcBef>
              <a:spcAft>
                <a:spcPts val="3000"/>
              </a:spcAft>
              <a:defRPr/>
            </a:pPr>
            <a:r>
              <a:rPr lang="en-US" sz="2400" dirty="0" smtClean="0"/>
              <a:t>I have a valid driver’s license and good driving </a:t>
            </a:r>
            <a:r>
              <a:rPr lang="en-US" sz="2400" dirty="0" smtClean="0"/>
              <a:t>record</a:t>
            </a:r>
          </a:p>
          <a:p>
            <a:pPr eaLnBrk="1" hangingPunct="1">
              <a:spcBef>
                <a:spcPts val="600"/>
              </a:spcBef>
              <a:spcAft>
                <a:spcPts val="3000"/>
              </a:spcAft>
              <a:defRPr/>
            </a:pPr>
            <a:r>
              <a:rPr lang="en-US" sz="2400" dirty="0" smtClean="0"/>
              <a:t>Computer Aided Design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9819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Green Energy Jobs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5800" y="1981200"/>
            <a:ext cx="4030663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ct val="60000"/>
              </a:spcAft>
              <a:defRPr/>
            </a:pPr>
            <a:r>
              <a:rPr lang="en-US" sz="2800" smtClean="0"/>
              <a:t>Solar</a:t>
            </a:r>
          </a:p>
          <a:p>
            <a:pPr>
              <a:lnSpc>
                <a:spcPct val="90000"/>
              </a:lnSpc>
              <a:spcAft>
                <a:spcPct val="60000"/>
              </a:spcAft>
              <a:defRPr/>
            </a:pPr>
            <a:r>
              <a:rPr lang="en-US" sz="2800" smtClean="0"/>
              <a:t>Energy Efficiency</a:t>
            </a:r>
          </a:p>
          <a:p>
            <a:pPr>
              <a:lnSpc>
                <a:spcPct val="90000"/>
              </a:lnSpc>
              <a:spcAft>
                <a:spcPct val="60000"/>
              </a:spcAft>
              <a:defRPr/>
            </a:pPr>
            <a:r>
              <a:rPr lang="en-US" sz="2800" smtClean="0"/>
              <a:t>Wind </a:t>
            </a:r>
          </a:p>
          <a:p>
            <a:pPr>
              <a:lnSpc>
                <a:spcPct val="90000"/>
              </a:lnSpc>
              <a:spcAft>
                <a:spcPct val="60000"/>
              </a:spcAft>
              <a:defRPr/>
            </a:pPr>
            <a:r>
              <a:rPr lang="en-US" sz="2800" smtClean="0"/>
              <a:t>Biomass</a:t>
            </a:r>
          </a:p>
          <a:p>
            <a:pPr>
              <a:lnSpc>
                <a:spcPct val="90000"/>
              </a:lnSpc>
              <a:spcAft>
                <a:spcPct val="60000"/>
              </a:spcAft>
              <a:defRPr/>
            </a:pPr>
            <a:r>
              <a:rPr lang="en-US" sz="2800" smtClean="0"/>
              <a:t>Geothermal</a:t>
            </a:r>
          </a:p>
          <a:p>
            <a:pPr>
              <a:lnSpc>
                <a:spcPct val="90000"/>
              </a:lnSpc>
              <a:spcAft>
                <a:spcPct val="60000"/>
              </a:spcAft>
              <a:defRPr/>
            </a:pPr>
            <a:r>
              <a:rPr lang="en-US" sz="2800" smtClean="0"/>
              <a:t>Utilities </a:t>
            </a:r>
          </a:p>
        </p:txBody>
      </p:sp>
      <p:pic>
        <p:nvPicPr>
          <p:cNvPr id="6" name="Picture 4" descr="iStock_000001870493X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95600"/>
            <a:ext cx="421005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12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Fuels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19400" cy="4525963"/>
          </a:xfrm>
        </p:spPr>
        <p:txBody>
          <a:bodyPr/>
          <a:lstStyle/>
          <a:p>
            <a:r>
              <a:rPr lang="en-US" dirty="0" smtClean="0"/>
              <a:t>Diagnosis </a:t>
            </a:r>
          </a:p>
          <a:p>
            <a:r>
              <a:rPr lang="en-US" dirty="0" smtClean="0"/>
              <a:t>Maintenance</a:t>
            </a:r>
          </a:p>
          <a:p>
            <a:r>
              <a:rPr lang="en-US" dirty="0" smtClean="0"/>
              <a:t>Repair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22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Fuel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Knowledge  &amp; Skills</a:t>
            </a:r>
          </a:p>
          <a:p>
            <a:r>
              <a:rPr lang="en-US" dirty="0" smtClean="0"/>
              <a:t>Basic Computer</a:t>
            </a:r>
          </a:p>
          <a:p>
            <a:r>
              <a:rPr lang="en-US" dirty="0" smtClean="0"/>
              <a:t>Mechanical</a:t>
            </a:r>
          </a:p>
          <a:p>
            <a:r>
              <a:rPr lang="en-US" dirty="0" smtClean="0"/>
              <a:t>Math</a:t>
            </a:r>
          </a:p>
          <a:p>
            <a:r>
              <a:rPr lang="en-US" dirty="0" smtClean="0"/>
              <a:t>Communication Skills</a:t>
            </a:r>
          </a:p>
          <a:p>
            <a:r>
              <a:rPr lang="en-US" dirty="0" smtClean="0"/>
              <a:t>Documentation &amp; Record Keeping</a:t>
            </a:r>
          </a:p>
          <a:p>
            <a:r>
              <a:rPr lang="en-US" dirty="0" smtClean="0"/>
              <a:t>Reading &amp; Comprehension</a:t>
            </a:r>
          </a:p>
          <a:p>
            <a:r>
              <a:rPr lang="en-US" dirty="0" smtClean="0"/>
              <a:t>Safety</a:t>
            </a:r>
          </a:p>
        </p:txBody>
      </p:sp>
    </p:spTree>
    <p:extLst>
      <p:ext uri="{BB962C8B-B14F-4D97-AF65-F5344CB8AC3E}">
        <p14:creationId xmlns:p14="http://schemas.microsoft.com/office/powerpoint/2010/main" val="260703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Fuel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Worker Behavior</a:t>
            </a:r>
          </a:p>
          <a:p>
            <a:r>
              <a:rPr lang="en-US" dirty="0" smtClean="0"/>
              <a:t>Customer Focused</a:t>
            </a:r>
          </a:p>
          <a:p>
            <a:r>
              <a:rPr lang="en-US" dirty="0" smtClean="0"/>
              <a:t>Problem Solver</a:t>
            </a:r>
          </a:p>
          <a:p>
            <a:r>
              <a:rPr lang="en-US" dirty="0" smtClean="0"/>
              <a:t>Detail </a:t>
            </a:r>
          </a:p>
          <a:p>
            <a:r>
              <a:rPr lang="en-US" dirty="0" smtClean="0"/>
              <a:t>Independent</a:t>
            </a:r>
          </a:p>
          <a:p>
            <a:r>
              <a:rPr lang="en-US" dirty="0" smtClean="0"/>
              <a:t>Time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8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Fuel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1371600"/>
            <a:ext cx="8001000" cy="5105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dirty="0" smtClean="0"/>
              <a:t>Major Duties</a:t>
            </a:r>
          </a:p>
          <a:p>
            <a:r>
              <a:rPr lang="en-US" sz="3500" dirty="0" smtClean="0"/>
              <a:t>Service (Diagnosis &amp; Repair)</a:t>
            </a:r>
          </a:p>
          <a:p>
            <a:pPr lvl="1"/>
            <a:r>
              <a:rPr lang="en-US" sz="3200" dirty="0" smtClean="0"/>
              <a:t>Brake System</a:t>
            </a:r>
          </a:p>
          <a:p>
            <a:pPr lvl="1"/>
            <a:r>
              <a:rPr lang="en-US" sz="3200" dirty="0" smtClean="0"/>
              <a:t>Engine</a:t>
            </a:r>
          </a:p>
          <a:p>
            <a:pPr lvl="1"/>
            <a:r>
              <a:rPr lang="en-US" sz="3200" dirty="0" smtClean="0"/>
              <a:t>Fuel System</a:t>
            </a:r>
          </a:p>
          <a:p>
            <a:pPr lvl="1"/>
            <a:r>
              <a:rPr lang="en-US" sz="3200" dirty="0" smtClean="0"/>
              <a:t>Electrical System,</a:t>
            </a:r>
          </a:p>
          <a:p>
            <a:pPr lvl="1"/>
            <a:r>
              <a:rPr lang="en-US" sz="3200" dirty="0" smtClean="0"/>
              <a:t>HVAC System</a:t>
            </a:r>
          </a:p>
          <a:p>
            <a:pPr lvl="1"/>
            <a:r>
              <a:rPr lang="en-US" sz="3200" dirty="0" smtClean="0"/>
              <a:t>Steering / Suspension</a:t>
            </a:r>
          </a:p>
          <a:p>
            <a:pPr lvl="1"/>
            <a:r>
              <a:rPr lang="en-US" sz="3200" dirty="0" smtClean="0"/>
              <a:t>Drive Line (Transmission)</a:t>
            </a:r>
          </a:p>
          <a:p>
            <a:pPr lvl="1"/>
            <a:r>
              <a:rPr lang="en-US" sz="3200" dirty="0" smtClean="0"/>
              <a:t>Documentation &amp; Record Keeping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502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Developed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Introduction to Energy Course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Energy Auditor Course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Green Building Course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Alternative Fuels Course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Four Energy Resources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</a:t>
            </a:r>
            <a:r>
              <a:rPr lang="en-US" dirty="0" smtClean="0"/>
              <a:t>Energy Principles</a:t>
            </a:r>
          </a:p>
          <a:p>
            <a:pPr lvl="1"/>
            <a:r>
              <a:rPr lang="en-US" dirty="0" smtClean="0"/>
              <a:t>Ohm’s Law</a:t>
            </a:r>
          </a:p>
          <a:p>
            <a:pPr lvl="1"/>
            <a:r>
              <a:rPr lang="en-US" dirty="0" smtClean="0"/>
              <a:t>Thermodynamics</a:t>
            </a:r>
          </a:p>
          <a:p>
            <a:pPr lvl="1"/>
            <a:r>
              <a:rPr lang="en-US" dirty="0" smtClean="0"/>
              <a:t>Carbon Cycle </a:t>
            </a:r>
          </a:p>
          <a:p>
            <a:pPr lvl="1"/>
            <a:r>
              <a:rPr lang="en-US" dirty="0" smtClean="0"/>
              <a:t>Photosynthesis</a:t>
            </a:r>
          </a:p>
          <a:p>
            <a:r>
              <a:rPr lang="en-US" dirty="0" smtClean="0"/>
              <a:t> Trends in Energy</a:t>
            </a:r>
          </a:p>
          <a:p>
            <a:r>
              <a:rPr lang="en-US" dirty="0" smtClean="0"/>
              <a:t>Climate Change </a:t>
            </a:r>
            <a:r>
              <a:rPr lang="en-US" dirty="0"/>
              <a:t>and Greenhouse Gases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Renewable Energy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Green Building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Alternative Fuels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Energy Efficiency </a:t>
            </a:r>
            <a:endParaRPr lang="en-US" dirty="0"/>
          </a:p>
        </p:txBody>
      </p:sp>
      <p:pic>
        <p:nvPicPr>
          <p:cNvPr id="4" name="Picture 4" descr="iStock_000004393369X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09800"/>
            <a:ext cx="3498850" cy="3489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Auditor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Energy and Energy Efficiency </a:t>
            </a:r>
            <a:r>
              <a:rPr lang="en-US" dirty="0" smtClean="0"/>
              <a:t>Fundamentals</a:t>
            </a:r>
            <a:endParaRPr lang="en-US" dirty="0"/>
          </a:p>
          <a:p>
            <a:r>
              <a:rPr lang="en-US" dirty="0"/>
              <a:t>Energy Calculations  </a:t>
            </a:r>
          </a:p>
          <a:p>
            <a:r>
              <a:rPr lang="en-US" dirty="0"/>
              <a:t>Energy Consumers and Efficiency </a:t>
            </a:r>
            <a:r>
              <a:rPr lang="en-US" dirty="0" smtClean="0"/>
              <a:t>Measures</a:t>
            </a:r>
          </a:p>
          <a:p>
            <a:pPr lvl="1"/>
            <a:r>
              <a:rPr lang="en-US" dirty="0" smtClean="0"/>
              <a:t>Lighting &amp; Controls</a:t>
            </a:r>
          </a:p>
          <a:p>
            <a:pPr lvl="2"/>
            <a:r>
              <a:rPr lang="en-US" dirty="0" smtClean="0"/>
              <a:t>Indoor </a:t>
            </a:r>
          </a:p>
          <a:p>
            <a:pPr lvl="2"/>
            <a:r>
              <a:rPr lang="en-US" dirty="0" smtClean="0"/>
              <a:t>Outdoor</a:t>
            </a:r>
          </a:p>
          <a:p>
            <a:pPr lvl="1"/>
            <a:r>
              <a:rPr lang="en-US" dirty="0"/>
              <a:t>Electrical Devices (plug loads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Heating, Ventilation and Air Conditioning (HVAC)</a:t>
            </a:r>
          </a:p>
          <a:p>
            <a:pPr lvl="1"/>
            <a:r>
              <a:rPr lang="en-US" dirty="0"/>
              <a:t>Building Envelope – Weatherization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Auditor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971800"/>
            <a:ext cx="6705600" cy="3505200"/>
          </a:xfrm>
        </p:spPr>
        <p:txBody>
          <a:bodyPr>
            <a:normAutofit fontScale="92500" lnSpcReduction="20000"/>
          </a:bodyPr>
          <a:lstStyle/>
          <a:p>
            <a:pPr lvl="0">
              <a:spcAft>
                <a:spcPts val="1200"/>
              </a:spcAft>
            </a:pPr>
            <a:r>
              <a:rPr lang="en-US" dirty="0" smtClean="0"/>
              <a:t>Energy Audit Best Practices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Practice Energy Audits 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Residential 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Small Commercial 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Large Commercial / Industrial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Energy Auditor Certification Programs</a:t>
            </a:r>
            <a:r>
              <a:rPr lang="en-US" i="1" dirty="0" smtClean="0"/>
              <a:t>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Building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Factors affecting green building adoption</a:t>
            </a:r>
            <a:r>
              <a:rPr lang="en-US" i="1" dirty="0"/>
              <a:t>.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Economic issue</a:t>
            </a:r>
          </a:p>
          <a:p>
            <a:pPr lvl="2"/>
            <a:r>
              <a:rPr lang="en-US" dirty="0"/>
              <a:t>Socio-cultural issues</a:t>
            </a:r>
          </a:p>
          <a:p>
            <a:pPr lvl="2"/>
            <a:r>
              <a:rPr lang="en-US" dirty="0"/>
              <a:t>Technological issues</a:t>
            </a:r>
          </a:p>
          <a:p>
            <a:pPr lvl="2"/>
            <a:r>
              <a:rPr lang="en-US" dirty="0"/>
              <a:t>Political issues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r>
              <a:rPr lang="en-US" dirty="0"/>
              <a:t>Current practices and technologies</a:t>
            </a:r>
          </a:p>
          <a:p>
            <a:pPr lvl="2"/>
            <a:r>
              <a:rPr lang="en-US" dirty="0"/>
              <a:t>Energy</a:t>
            </a:r>
          </a:p>
          <a:p>
            <a:pPr lvl="2"/>
            <a:r>
              <a:rPr lang="en-US" dirty="0"/>
              <a:t>Water</a:t>
            </a:r>
          </a:p>
          <a:p>
            <a:pPr lvl="2"/>
            <a:r>
              <a:rPr lang="en-US" dirty="0"/>
              <a:t>Waste</a:t>
            </a:r>
          </a:p>
          <a:p>
            <a:pPr lvl="2"/>
            <a:r>
              <a:rPr lang="en-US" dirty="0"/>
              <a:t>Indoor Air Quality</a:t>
            </a:r>
          </a:p>
          <a:p>
            <a:pPr lvl="2"/>
            <a:r>
              <a:rPr lang="en-US" dirty="0"/>
              <a:t>Land Use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810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mtClean="0"/>
              <a:t>VC Clean Energy Investment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143000" y="2514600"/>
            <a:ext cx="70358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ct val="100000"/>
              </a:spcAft>
              <a:buFont typeface="Wingdings" pitchFamily="28" charset="2"/>
              <a:buNone/>
              <a:defRPr/>
            </a:pPr>
            <a:r>
              <a:rPr lang="en-US" sz="2800" smtClean="0"/>
              <a:t>2001 - $40.6 Billion = 0.9%</a:t>
            </a:r>
          </a:p>
          <a:p>
            <a:pPr algn="ctr">
              <a:spcAft>
                <a:spcPct val="100000"/>
              </a:spcAft>
              <a:buFont typeface="Wingdings" pitchFamily="28" charset="2"/>
              <a:buNone/>
              <a:defRPr/>
            </a:pPr>
            <a:r>
              <a:rPr lang="en-US" sz="2800" smtClean="0"/>
              <a:t>  2009 - $17.7 Billion = 12.5%</a:t>
            </a:r>
          </a:p>
          <a:p>
            <a:pPr>
              <a:spcAft>
                <a:spcPct val="100000"/>
              </a:spcAft>
              <a:buFont typeface="Wingdings" pitchFamily="28" charset="2"/>
              <a:buNone/>
              <a:defRPr/>
            </a:pPr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367436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Building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Tools and resources for green building</a:t>
            </a:r>
          </a:p>
          <a:p>
            <a:pPr lvl="2"/>
            <a:r>
              <a:rPr lang="en-US" dirty="0" smtClean="0"/>
              <a:t>Energy Modeling</a:t>
            </a:r>
          </a:p>
          <a:p>
            <a:pPr lvl="2"/>
            <a:r>
              <a:rPr lang="en-US" dirty="0" smtClean="0"/>
              <a:t>Life Cycle Assessment</a:t>
            </a:r>
          </a:p>
          <a:p>
            <a:pPr lvl="2"/>
            <a:r>
              <a:rPr lang="en-US" dirty="0" smtClean="0"/>
              <a:t>Construction practices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Current Green Building Programs</a:t>
            </a:r>
          </a:p>
          <a:p>
            <a:pPr lvl="2"/>
            <a:r>
              <a:rPr lang="en-US" dirty="0" smtClean="0"/>
              <a:t>LEED </a:t>
            </a:r>
          </a:p>
          <a:p>
            <a:pPr lvl="2"/>
            <a:r>
              <a:rPr lang="en-US" dirty="0" smtClean="0"/>
              <a:t>Build It Green </a:t>
            </a:r>
          </a:p>
          <a:p>
            <a:pPr lvl="2"/>
            <a:r>
              <a:rPr lang="en-US" dirty="0" err="1" smtClean="0"/>
              <a:t>EnergyStar</a:t>
            </a:r>
            <a:endParaRPr lang="en-US" dirty="0" smtClean="0"/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Emerging codes and regulations </a:t>
            </a:r>
          </a:p>
          <a:p>
            <a:pPr lvl="2"/>
            <a:r>
              <a:rPr lang="en-US" dirty="0" smtClean="0"/>
              <a:t>California Green Building Code</a:t>
            </a:r>
          </a:p>
          <a:p>
            <a:pPr lvl="2"/>
            <a:r>
              <a:rPr lang="en-US" dirty="0" smtClean="0"/>
              <a:t>AB 32 – Global Warming Solutions Act</a:t>
            </a:r>
          </a:p>
          <a:p>
            <a:pPr lvl="2"/>
            <a:r>
              <a:rPr lang="en-US" dirty="0" smtClean="0"/>
              <a:t>SB 375</a:t>
            </a:r>
          </a:p>
          <a:p>
            <a:pPr lvl="2"/>
            <a:r>
              <a:rPr lang="en-US" dirty="0" smtClean="0"/>
              <a:t>Others as relevant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Fuels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5105400" cy="4525963"/>
          </a:xfrm>
        </p:spPr>
        <p:txBody>
          <a:bodyPr>
            <a:normAutofit fontScale="92500"/>
          </a:bodyPr>
          <a:lstStyle/>
          <a:p>
            <a:pPr marL="514350" indent="-514350">
              <a:lnSpc>
                <a:spcPct val="150000"/>
              </a:lnSpc>
              <a:spcAft>
                <a:spcPts val="400"/>
              </a:spcAft>
              <a:buNone/>
            </a:pPr>
            <a:r>
              <a:rPr lang="en-US" dirty="0" smtClean="0"/>
              <a:t>Electric </a:t>
            </a:r>
            <a:r>
              <a:rPr lang="en-US" dirty="0" smtClean="0"/>
              <a:t>/ Hybrid</a:t>
            </a:r>
            <a:endParaRPr lang="en-US" dirty="0" smtClean="0"/>
          </a:p>
          <a:p>
            <a:pPr marL="514350" indent="-514350">
              <a:lnSpc>
                <a:spcPct val="150000"/>
              </a:lnSpc>
              <a:spcAft>
                <a:spcPts val="400"/>
              </a:spcAft>
              <a:buNone/>
            </a:pPr>
            <a:r>
              <a:rPr lang="en-US" dirty="0" smtClean="0"/>
              <a:t>Biofuel</a:t>
            </a:r>
            <a:endParaRPr lang="en-US" dirty="0"/>
          </a:p>
          <a:p>
            <a:pPr marL="514350" indent="-514350">
              <a:lnSpc>
                <a:spcPct val="150000"/>
              </a:lnSpc>
              <a:spcAft>
                <a:spcPts val="400"/>
              </a:spcAft>
              <a:buNone/>
            </a:pPr>
            <a:r>
              <a:rPr lang="en-US" dirty="0" smtClean="0"/>
              <a:t>Hydrogen</a:t>
            </a:r>
          </a:p>
          <a:p>
            <a:pPr marL="514350" indent="-514350">
              <a:lnSpc>
                <a:spcPct val="150000"/>
              </a:lnSpc>
              <a:spcAft>
                <a:spcPts val="400"/>
              </a:spcAft>
              <a:buNone/>
            </a:pPr>
            <a:r>
              <a:rPr lang="en-US" dirty="0" smtClean="0"/>
              <a:t>Compressed </a:t>
            </a:r>
            <a:r>
              <a:rPr lang="en-US" dirty="0"/>
              <a:t>Natural Gas (CNG)</a:t>
            </a:r>
          </a:p>
          <a:p>
            <a:pPr marL="514350" indent="-514350">
              <a:lnSpc>
                <a:spcPct val="150000"/>
              </a:lnSpc>
              <a:spcAft>
                <a:spcPts val="400"/>
              </a:spcAft>
              <a:buNone/>
            </a:pPr>
            <a:r>
              <a:rPr lang="en-US" dirty="0" smtClean="0"/>
              <a:t>Liquid </a:t>
            </a:r>
            <a:r>
              <a:rPr lang="en-US" dirty="0"/>
              <a:t>Natural Gas (LNG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4" descr="C:\Documents and Settings\End-user1\My Documents\My Pictures\ups tru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790700"/>
            <a:ext cx="45720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Fuels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Diagnosis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Repair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Maintenance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NFPA – 52 – National Fire Protection</a:t>
            </a:r>
          </a:p>
          <a:p>
            <a:pPr>
              <a:lnSpc>
                <a:spcPct val="150000"/>
              </a:lnSpc>
            </a:pPr>
            <a:r>
              <a:rPr lang="en-US" dirty="0"/>
              <a:t>Fuel Storage &amp;Delivery </a:t>
            </a:r>
            <a:r>
              <a:rPr lang="en-US" dirty="0" smtClean="0"/>
              <a:t>Components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DVOM </a:t>
            </a:r>
            <a:r>
              <a:rPr lang="en-US" dirty="0"/>
              <a:t>- Digital Volt Ohm </a:t>
            </a:r>
            <a:r>
              <a:rPr lang="en-US" dirty="0" smtClean="0"/>
              <a:t>Metering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40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Fuels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Fuel Safety and Safety Procedures 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Emission Controls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Fuel Properties &amp; Fueling</a:t>
            </a:r>
            <a:r>
              <a:rPr lang="en-US" dirty="0"/>
              <a:t> 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Government </a:t>
            </a:r>
            <a:r>
              <a:rPr lang="en-US" dirty="0"/>
              <a:t>Regulations</a:t>
            </a:r>
          </a:p>
          <a:p>
            <a:pPr>
              <a:spcAft>
                <a:spcPts val="1200"/>
              </a:spcAft>
            </a:pPr>
            <a:r>
              <a:rPr lang="en-US" dirty="0"/>
              <a:t>Industry Standards and Guidelines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Customer Relationship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95400" y="0"/>
            <a:ext cx="12011025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577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Picture 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7315201" cy="6816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e89c074-87be-40fa-b82a-a34feb16588d" descr="188B7925-6B30-40D6-AC5B-D98F69F84B3C@domain_not_s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00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1"/>
            <a:ext cx="79200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63" y="1"/>
            <a:ext cx="7153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762000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69632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mtClean="0"/>
              <a:t>Annual Growth Rate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1000" y="2743200"/>
            <a:ext cx="38862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35000"/>
              </a:spcAft>
              <a:defRPr/>
            </a:pPr>
            <a:r>
              <a:rPr lang="en-US" sz="2800" smtClean="0"/>
              <a:t>Wind = 30.7%</a:t>
            </a:r>
          </a:p>
          <a:p>
            <a:pPr>
              <a:spcAft>
                <a:spcPct val="35000"/>
              </a:spcAft>
              <a:defRPr/>
            </a:pPr>
            <a:r>
              <a:rPr lang="en-US" sz="2800" smtClean="0"/>
              <a:t>Solar = 29.5%</a:t>
            </a:r>
          </a:p>
          <a:p>
            <a:pPr>
              <a:spcAft>
                <a:spcPct val="35000"/>
              </a:spcAft>
              <a:defRPr/>
            </a:pPr>
            <a:r>
              <a:rPr lang="en-US" sz="2800" smtClean="0"/>
              <a:t>Biomass = 1.4%</a:t>
            </a:r>
          </a:p>
          <a:p>
            <a:pPr>
              <a:spcAft>
                <a:spcPct val="35000"/>
              </a:spcAft>
              <a:defRPr/>
            </a:pPr>
            <a:r>
              <a:rPr lang="en-US" sz="2800" smtClean="0"/>
              <a:t>Geo = 0.7%</a:t>
            </a:r>
          </a:p>
        </p:txBody>
      </p:sp>
      <p:pic>
        <p:nvPicPr>
          <p:cNvPr id="4" name="Picture 5" descr="004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52600"/>
            <a:ext cx="356552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09600" y="5562600"/>
            <a:ext cx="2971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Prior to Economic Downturn</a:t>
            </a:r>
          </a:p>
        </p:txBody>
      </p:sp>
    </p:spTree>
    <p:extLst>
      <p:ext uri="{BB962C8B-B14F-4D97-AF65-F5344CB8AC3E}">
        <p14:creationId xmlns:p14="http://schemas.microsoft.com/office/powerpoint/2010/main" val="340889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81000" y="1143000"/>
            <a:ext cx="8382000" cy="4953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8" charset="2"/>
              <a:buNone/>
              <a:defRPr/>
            </a:pPr>
            <a:endParaRPr lang="en-US" sz="3000" smtClean="0"/>
          </a:p>
          <a:p>
            <a:pPr marL="0" indent="0">
              <a:buFont typeface="Wingdings" pitchFamily="28" charset="2"/>
              <a:buNone/>
              <a:defRPr/>
            </a:pPr>
            <a:r>
              <a:rPr lang="en-US" sz="3000" smtClean="0"/>
              <a:t>California’s per capita energy consumption over the past 30 years has remained flat</a:t>
            </a:r>
          </a:p>
          <a:p>
            <a:pPr marL="0" indent="0">
              <a:buFont typeface="Wingdings" pitchFamily="28" charset="2"/>
              <a:buNone/>
              <a:defRPr/>
            </a:pPr>
            <a:endParaRPr lang="en-US" sz="3000" smtClean="0"/>
          </a:p>
          <a:p>
            <a:pPr marL="0" indent="0">
              <a:buFont typeface="Wingdings" pitchFamily="28" charset="2"/>
              <a:buNone/>
              <a:defRPr/>
            </a:pPr>
            <a:r>
              <a:rPr lang="en-US" sz="3000" smtClean="0"/>
              <a:t> </a:t>
            </a:r>
          </a:p>
          <a:p>
            <a:pPr marL="0" indent="0">
              <a:buFont typeface="Wingdings" pitchFamily="28" charset="2"/>
              <a:buNone/>
              <a:defRPr/>
            </a:pPr>
            <a:r>
              <a:rPr lang="en-US" sz="3000" smtClean="0"/>
              <a:t>The U.S. per capita energy consumption has increased by 50% over the same period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00461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Between 2006 and 2008, PG&amp;E invest nearly $1 billion in energy efficiency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SVLG have developed a “Clean and Green Energy Action Plan” for their member businesses.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90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 Green Building Initiative requires state-owned facilities to be 20% more energy efficient by 2015.</a:t>
            </a:r>
          </a:p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AB32</a:t>
            </a:r>
          </a:p>
        </p:txBody>
      </p:sp>
    </p:spTree>
    <p:extLst>
      <p:ext uri="{BB962C8B-B14F-4D97-AF65-F5344CB8AC3E}">
        <p14:creationId xmlns:p14="http://schemas.microsoft.com/office/powerpoint/2010/main" val="88520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2362200"/>
          </a:xfrm>
        </p:spPr>
        <p:txBody>
          <a:bodyPr/>
          <a:lstStyle/>
          <a:p>
            <a:pPr>
              <a:defRPr/>
            </a:pPr>
            <a:r>
              <a:rPr lang="en-US" b="1" i="1" smtClean="0"/>
              <a:t>Total Job Openings = 14,404</a:t>
            </a:r>
          </a:p>
          <a:p>
            <a:pPr>
              <a:defRPr/>
            </a:pPr>
            <a:endParaRPr lang="en-US" b="1" i="1" smtClean="0"/>
          </a:p>
          <a:p>
            <a:pPr>
              <a:defRPr/>
            </a:pPr>
            <a:r>
              <a:rPr lang="en-US" b="1" i="1" smtClean="0"/>
              <a:t>Average Wage = $24.86 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6031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4627</TotalTime>
  <Words>659</Words>
  <Application>Microsoft Office PowerPoint</Application>
  <PresentationFormat>On-screen Show (4:3)</PresentationFormat>
  <Paragraphs>235</Paragraphs>
  <Slides>46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Energy Curriculum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Energy Auditor</vt:lpstr>
      <vt:lpstr>Energy Auditor</vt:lpstr>
      <vt:lpstr>Energy Auditor</vt:lpstr>
      <vt:lpstr>Energy Auditor</vt:lpstr>
      <vt:lpstr>Green Building</vt:lpstr>
      <vt:lpstr>Green Building</vt:lpstr>
      <vt:lpstr>Green Building</vt:lpstr>
      <vt:lpstr>Green Building</vt:lpstr>
      <vt:lpstr>Green Building</vt:lpstr>
      <vt:lpstr>Green Building</vt:lpstr>
      <vt:lpstr>Alternative Fuels</vt:lpstr>
      <vt:lpstr>Alternative Fuel</vt:lpstr>
      <vt:lpstr>Alternative Fuel</vt:lpstr>
      <vt:lpstr>Alternative Fuel</vt:lpstr>
      <vt:lpstr>Resources Developed</vt:lpstr>
      <vt:lpstr>Introduction to Energy</vt:lpstr>
      <vt:lpstr>Introduction to Energy</vt:lpstr>
      <vt:lpstr>Energy Auditor</vt:lpstr>
      <vt:lpstr>Energy Auditor</vt:lpstr>
      <vt:lpstr>Green Building</vt:lpstr>
      <vt:lpstr>Green Building</vt:lpstr>
      <vt:lpstr>Alternative Fuels</vt:lpstr>
      <vt:lpstr>Alternative Fuels</vt:lpstr>
      <vt:lpstr>Alternative Fuels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 Valley Mission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Curriculum</dc:title>
  <dc:creator>David Esmaili</dc:creator>
  <cp:lastModifiedBy>David Esmaili</cp:lastModifiedBy>
  <cp:revision>33</cp:revision>
  <dcterms:created xsi:type="dcterms:W3CDTF">2010-02-25T17:16:24Z</dcterms:created>
  <dcterms:modified xsi:type="dcterms:W3CDTF">2011-02-24T21:06:48Z</dcterms:modified>
</cp:coreProperties>
</file>